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suncion@scag.c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6186" t="14359" r="16026" b="3589"/>
          <a:stretch/>
        </p:blipFill>
        <p:spPr bwMode="auto">
          <a:xfrm>
            <a:off x="0" y="-82296"/>
            <a:ext cx="12192000" cy="7004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2718"/>
            <a:ext cx="9930385" cy="1400530"/>
          </a:xfrm>
        </p:spPr>
        <p:txBody>
          <a:bodyPr/>
          <a:lstStyle/>
          <a:p>
            <a:r>
              <a:rPr lang="en-US" dirty="0" smtClean="0"/>
              <a:t>Main changes in 2017 FTIP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Congestion Mitigation Plan (CMP)</a:t>
            </a:r>
          </a:p>
          <a:p>
            <a:r>
              <a:rPr lang="en-US" sz="3200" dirty="0" smtClean="0"/>
              <a:t>Active Transportation Program (ATP)</a:t>
            </a:r>
          </a:p>
          <a:p>
            <a:r>
              <a:rPr lang="en-US" sz="3200" dirty="0" smtClean="0"/>
              <a:t>Financial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2718"/>
            <a:ext cx="9930385" cy="1400530"/>
          </a:xfrm>
        </p:spPr>
        <p:txBody>
          <a:bodyPr/>
          <a:lstStyle/>
          <a:p>
            <a:r>
              <a:rPr lang="en-US" dirty="0" smtClean="0"/>
              <a:t>Congestion Mitigation Plan (CMP)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Removes $50M threshold now applies to  federally funded projects that increase SOV capacity by one mile or more</a:t>
            </a:r>
          </a:p>
          <a:p>
            <a:r>
              <a:rPr lang="en-US" sz="3200" dirty="0" smtClean="0"/>
              <a:t>Information required to  submit in SCAG FTIP Database</a:t>
            </a:r>
          </a:p>
          <a:p>
            <a:pPr lvl="1"/>
            <a:r>
              <a:rPr lang="en-US" sz="3000" dirty="0" smtClean="0"/>
              <a:t>CMP measures</a:t>
            </a:r>
          </a:p>
          <a:p>
            <a:pPr lvl="1"/>
            <a:r>
              <a:rPr lang="en-US" sz="3000" dirty="0" smtClean="0"/>
              <a:t>Copy of Environmental Analysis Document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61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2718"/>
            <a:ext cx="9930385" cy="1400530"/>
          </a:xfrm>
        </p:spPr>
        <p:txBody>
          <a:bodyPr/>
          <a:lstStyle/>
          <a:p>
            <a:r>
              <a:rPr lang="en-US" dirty="0" smtClean="0"/>
              <a:t>Active Transportation Program(ATP)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information needed for large scale projects that include an ATP component</a:t>
            </a:r>
          </a:p>
          <a:p>
            <a:r>
              <a:rPr lang="en-US" sz="3200" dirty="0" smtClean="0"/>
              <a:t>Need for reporting purposes</a:t>
            </a:r>
          </a:p>
          <a:p>
            <a:pPr lvl="1"/>
            <a:r>
              <a:rPr lang="en-US" sz="3000" dirty="0" smtClean="0"/>
              <a:t>Program code</a:t>
            </a:r>
          </a:p>
          <a:p>
            <a:pPr lvl="1"/>
            <a:r>
              <a:rPr lang="en-US" sz="3000" dirty="0" smtClean="0"/>
              <a:t>Type of ATP project as part of larger project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29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2718"/>
            <a:ext cx="9930385" cy="1400530"/>
          </a:xfrm>
        </p:spPr>
        <p:txBody>
          <a:bodyPr/>
          <a:lstStyle/>
          <a:p>
            <a:r>
              <a:rPr lang="en-US" dirty="0" smtClean="0"/>
              <a:t>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plan now part of SCAG FTIP Database</a:t>
            </a:r>
          </a:p>
          <a:p>
            <a:r>
              <a:rPr lang="en-US" sz="3200" dirty="0" smtClean="0"/>
              <a:t>Enables automated reports necessary for   submission to state and federal funding agencies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4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2718"/>
            <a:ext cx="9930385" cy="140053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John R. Asuncion</a:t>
            </a:r>
          </a:p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asuncion@scag.ca.gov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(213) 236-1936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0565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2ef65fb693c4d5fbb5b113210f22731 xmlns="159fb932-9249-45de-8d41-34a4d7fa3896">
      <Terms xmlns="http://schemas.microsoft.com/office/infopath/2007/PartnerControls"/>
    </k2ef65fb693c4d5fbb5b113210f22731>
    <jd753629051f49b98138c6779f316db8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SCAG internal</TermName>
          <TermId xmlns="http://schemas.microsoft.com/office/infopath/2007/PartnerControls">81da7dd9-d682-4f3d-bfb6-6fa23ac2a335</TermId>
        </TermInfo>
      </Terms>
    </jd753629051f49b98138c6779f316db8>
    <TaxCatchAll xmlns="5eb09cca-8fce-4c74-8cf5-8eed0c01c3e7">
      <Value>439</Value>
      <Value>8</Value>
      <Value>7</Value>
      <Value>1000</Value>
    </TaxCatchAll>
    <Video_x0020_URL xmlns="91232de1-227f-4c14-978c-2f3c9e1ebfb3">
      <Url xsi:nil="true"/>
      <Description xsi:nil="true"/>
    </Video_x0020_URL>
    <TaxKeywordTaxHTField xmlns="5eb09cca-8fce-4c74-8cf5-8eed0c01c3e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TCWG</TermName>
          <TermId xmlns="http://schemas.microsoft.com/office/infopath/2007/PartnerControls">999ad1a1-dbd9-4ff2-9474-e31828607a74</TermId>
        </TermInfo>
      </Terms>
    </TaxKeywordTaxHTField>
    <SubjectArea xmlns="159fb932-9249-45de-8d41-34a4d7fa3896">25</SubjectArea>
    <MeetingDate xmlns="159fb932-9249-45de-8d41-34a4d7fa3896">2015-08-25T07:00:00+00:00</MeetingDate>
    <kfea6008a02d42a09443e0cd384f46e0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45d526fd-d16e-4161-99a1-984059e24530</TermId>
        </TermInfo>
      </Terms>
    </kfea6008a02d42a09443e0cd384f46e0>
    <Description0 xmlns="159fb932-9249-45de-8d41-34a4d7fa3896" xsi:nil="true"/>
    <n5b87a3a92cc49e3b25ac7e82d2d3b35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SCAG</TermName>
          <TermId xmlns="http://schemas.microsoft.com/office/infopath/2007/PartnerControls">ddc36dd2-8acc-4908-9c20-f9d948f30810</TermId>
        </TermInfo>
      </Terms>
    </n5b87a3a92cc49e3b25ac7e82d2d3b35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92FBAE69DA74189FB679AE803FA59" ma:contentTypeVersion="30" ma:contentTypeDescription="Create a new document." ma:contentTypeScope="" ma:versionID="69262ccba60e6deecb0608d797238781">
  <xsd:schema xmlns:xsd="http://www.w3.org/2001/XMLSchema" xmlns:xs="http://www.w3.org/2001/XMLSchema" xmlns:p="http://schemas.microsoft.com/office/2006/metadata/properties" xmlns:ns2="159fb932-9249-45de-8d41-34a4d7fa3896" xmlns:ns3="5eb09cca-8fce-4c74-8cf5-8eed0c01c3e7" xmlns:ns4="91232de1-227f-4c14-978c-2f3c9e1ebfb3" targetNamespace="http://schemas.microsoft.com/office/2006/metadata/properties" ma:root="true" ma:fieldsID="49563ae424611ead06a05e7c788e4bd8" ns2:_="" ns3:_="" ns4:_="">
    <xsd:import namespace="159fb932-9249-45de-8d41-34a4d7fa3896"/>
    <xsd:import namespace="5eb09cca-8fce-4c74-8cf5-8eed0c01c3e7"/>
    <xsd:import namespace="91232de1-227f-4c14-978c-2f3c9e1ebfb3"/>
    <xsd:element name="properties">
      <xsd:complexType>
        <xsd:sequence>
          <xsd:element name="documentManagement">
            <xsd:complexType>
              <xsd:all>
                <xsd:element ref="ns2:kfea6008a02d42a09443e0cd384f46e0" minOccurs="0"/>
                <xsd:element ref="ns3:TaxCatchAll" minOccurs="0"/>
                <xsd:element ref="ns2:SubjectArea" minOccurs="0"/>
                <xsd:element ref="ns2:SubjectArea_x003a_ID" minOccurs="0"/>
                <xsd:element ref="ns2:k2ef65fb693c4d5fbb5b113210f22731" minOccurs="0"/>
                <xsd:element ref="ns2:MeetingDate" minOccurs="0"/>
                <xsd:element ref="ns2:Description0" minOccurs="0"/>
                <xsd:element ref="ns2:jd753629051f49b98138c6779f316db8" minOccurs="0"/>
                <xsd:element ref="ns2:n5b87a3a92cc49e3b25ac7e82d2d3b35" minOccurs="0"/>
                <xsd:element ref="ns2:SubjectArea_x003a_CommitteeName" minOccurs="0"/>
                <xsd:element ref="ns3:TaxKeywordTaxHTField" minOccurs="0"/>
                <xsd:element ref="ns4:Video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fb932-9249-45de-8d41-34a4d7fa3896" elementFormDefault="qualified">
    <xsd:import namespace="http://schemas.microsoft.com/office/2006/documentManagement/types"/>
    <xsd:import namespace="http://schemas.microsoft.com/office/infopath/2007/PartnerControls"/>
    <xsd:element name="kfea6008a02d42a09443e0cd384f46e0" ma:index="9" nillable="true" ma:taxonomy="true" ma:internalName="kfea6008a02d42a09443e0cd384f46e0" ma:taxonomyFieldName="Category" ma:displayName="Category" ma:readOnly="false" ma:default="" ma:fieldId="{4fea6008-a02d-42a0-9443-e0cd384f46e0}" ma:sspId="49e4e2da-9ee1-4b14-9d95-0e175eab5dac" ma:termSetId="84de2228-166e-4c06-9ed1-5252a79c5c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jectArea" ma:index="11" nillable="true" ma:displayName="SubjectArea" ma:list="{11cba3b3-d692-4bbb-bcf2-da06f34ea8d5}" ma:internalName="SubjectArea" ma:showField="Committee_x0020_Acronym" ma:web="b5ca19a7-1095-4757-82a8-1672ea343064">
      <xsd:simpleType>
        <xsd:restriction base="dms:Lookup"/>
      </xsd:simpleType>
    </xsd:element>
    <xsd:element name="SubjectArea_x003a_ID" ma:index="12" nillable="true" ma:displayName="SubjectArea:ID" ma:list="{11cba3b3-d692-4bbb-bcf2-da06f34ea8d5}" ma:internalName="SubjectArea_x003a_ID" ma:readOnly="true" ma:showField="ID" ma:web="b5ca19a7-1095-4757-82a8-1672ea343064">
      <xsd:simpleType>
        <xsd:restriction base="dms:Lookup"/>
      </xsd:simpleType>
    </xsd:element>
    <xsd:element name="k2ef65fb693c4d5fbb5b113210f22731" ma:index="14" nillable="true" ma:taxonomy="true" ma:internalName="k2ef65fb693c4d5fbb5b113210f22731" ma:taxonomyFieldName="Project" ma:displayName="Project" ma:readOnly="false" ma:default="" ma:fieldId="{42ef65fb-693c-4d5f-bb5b-113210f22731}" ma:sspId="49e4e2da-9ee1-4b14-9d95-0e175eab5dac" ma:termSetId="502255ef-dd9d-4ee5-87e5-d1905f12802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etingDate" ma:index="15" nillable="true" ma:displayName="MeetingDate" ma:format="DateOnly" ma:internalName="MeetingDate">
      <xsd:simpleType>
        <xsd:restriction base="dms:DateTime"/>
      </xsd:simpleType>
    </xsd:element>
    <xsd:element name="Description0" ma:index="16" nillable="true" ma:displayName="Description" ma:hidden="true" ma:internalName="Description0" ma:readOnly="false">
      <xsd:simpleType>
        <xsd:restriction base="dms:Note"/>
      </xsd:simpleType>
    </xsd:element>
    <xsd:element name="jd753629051f49b98138c6779f316db8" ma:index="18" nillable="true" ma:taxonomy="true" ma:internalName="jd753629051f49b98138c6779f316db8" ma:taxonomyFieldName="Author0" ma:displayName="Author" ma:readOnly="false" ma:default="7;#SCAG internal|81da7dd9-d682-4f3d-bfb6-6fa23ac2a335" ma:fieldId="{3d753629-051f-49b9-8138-c6779f316db8}" ma:sspId="49e4e2da-9ee1-4b14-9d95-0e175eab5dac" ma:termSetId="38c90bf4-06a6-4197-a793-f010aab324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5b87a3a92cc49e3b25ac7e82d2d3b35" ma:index="20" nillable="true" ma:taxonomy="true" ma:internalName="n5b87a3a92cc49e3b25ac7e82d2d3b35" ma:taxonomyFieldName="Source" ma:displayName="Source" ma:readOnly="false" ma:default="8;#SCAG|ddc36dd2-8acc-4908-9c20-f9d948f30810" ma:fieldId="{75b87a3a-92cc-49e3-b25a-c7e82d2d3b35}" ma:sspId="49e4e2da-9ee1-4b14-9d95-0e175eab5dac" ma:termSetId="132bc6c5-8b48-43ee-a390-57911590cf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jectArea_x003a_CommitteeName" ma:index="21" nillable="true" ma:displayName="Committee" ma:list="{11cba3b3-d692-4bbb-bcf2-da06f34ea8d5}" ma:internalName="SubjectArea_x003a_CommitteeName" ma:readOnly="true" ma:showField="Title" ma:web="b5ca19a7-1095-4757-82a8-1672ea34306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09cca-8fce-4c74-8cf5-8eed0c01c3e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62e5f5-27dc-46c0-b9b2-0d9712335542}" ma:internalName="TaxCatchAll" ma:showField="CatchAllData" ma:web="df27322b-595e-4f13-8df8-41b0f66b1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Keywords" ma:readOnly="false" ma:fieldId="{23f27201-bee3-471e-b2e7-b64fd8b7ca38}" ma:taxonomyMulti="true" ma:sspId="4a064de2-cdb9-437f-b488-ee84ec814aa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32de1-227f-4c14-978c-2f3c9e1ebfb3" elementFormDefault="qualified">
    <xsd:import namespace="http://schemas.microsoft.com/office/2006/documentManagement/types"/>
    <xsd:import namespace="http://schemas.microsoft.com/office/infopath/2007/PartnerControls"/>
    <xsd:element name="Video_x0020_URL" ma:index="24" nillable="true" ma:displayName="Video URL" ma:description="URL to Granicus Video" ma:format="Hyperlink" ma:internalName="Video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DCEC43-2469-4018-9BDC-877B812A9B54}"/>
</file>

<file path=customXml/itemProps2.xml><?xml version="1.0" encoding="utf-8"?>
<ds:datastoreItem xmlns:ds="http://schemas.openxmlformats.org/officeDocument/2006/customXml" ds:itemID="{37CAEC6A-556D-44CF-B7FE-0E52E73561FD}"/>
</file>

<file path=customXml/itemProps3.xml><?xml version="1.0" encoding="utf-8"?>
<ds:datastoreItem xmlns:ds="http://schemas.openxmlformats.org/officeDocument/2006/customXml" ds:itemID="{AF31E5B9-A5F0-4E35-AEE8-0B91CB6557E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123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Main changes in 2017 FTIP Guidelines</vt:lpstr>
      <vt:lpstr>Congestion Mitigation Plan (CMP)</vt:lpstr>
      <vt:lpstr>Active Transportation Program(ATP)</vt:lpstr>
      <vt:lpstr>Financial Plan</vt:lpstr>
      <vt:lpstr>Questions</vt:lpstr>
    </vt:vector>
  </TitlesOfParts>
  <Company>Southern CA Association of Governments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25, 2015 TCWG Meeting Attachment 4.3 2017 SCAG FTIP Guidelines Presentation</dc:title>
  <dc:creator>John Asuncion</dc:creator>
  <cp:keywords>TCWG</cp:keywords>
  <cp:lastModifiedBy>John Asuncion</cp:lastModifiedBy>
  <cp:revision>13</cp:revision>
  <dcterms:created xsi:type="dcterms:W3CDTF">2015-08-24T16:13:26Z</dcterms:created>
  <dcterms:modified xsi:type="dcterms:W3CDTF">2015-08-24T22:42:07Z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0x010100A0E92FBAE69DA74189FB679AE803FA59</vt:lpwstr>
  </property>
  <property fmtid="{D5CDD505-2E9C-101B-9397-08002B2CF9AE}" pid="4" name="TaxKeyword">
    <vt:lpwstr>1000;#TCWG|999ad1a1-dbd9-4ff2-9474-e31828607a74</vt:lpwstr>
  </property>
  <property fmtid="{D5CDD505-2E9C-101B-9397-08002B2CF9AE}" pid="6" name="Author0">
    <vt:lpwstr>7;#SCAG internal|81da7dd9-d682-4f3d-bfb6-6fa23ac2a335</vt:lpwstr>
  </property>
  <property fmtid="{D5CDD505-2E9C-101B-9397-08002B2CF9AE}" pid="7" name="Source">
    <vt:lpwstr>8;#SCAG|ddc36dd2-8acc-4908-9c20-f9d948f30810</vt:lpwstr>
  </property>
  <property fmtid="{D5CDD505-2E9C-101B-9397-08002B2CF9AE}" pid="9" name="Category">
    <vt:lpwstr>439;#Presentation|45d526fd-d16e-4161-99a1-984059e24530</vt:lpwstr>
  </property>
  <property fmtid="{D5CDD505-2E9C-101B-9397-08002B2CF9AE}" pid="10" name="Order">
    <vt:r8>100700</vt:r8>
  </property>
  <property fmtid="{D5CDD505-2E9C-101B-9397-08002B2CF9AE}" pid="11" name="Project">
    <vt:lpwstr/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TemplateUrl">
    <vt:lpwstr/>
  </property>
</Properties>
</file>